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5" r:id="rId6"/>
    <p:sldId id="266" r:id="rId7"/>
    <p:sldId id="267" r:id="rId8"/>
    <p:sldId id="276" r:id="rId9"/>
    <p:sldId id="277" r:id="rId10"/>
    <p:sldId id="280" r:id="rId11"/>
    <p:sldId id="279" r:id="rId12"/>
    <p:sldId id="281" r:id="rId13"/>
    <p:sldId id="269" r:id="rId14"/>
    <p:sldId id="283" r:id="rId15"/>
    <p:sldId id="285" r:id="rId16"/>
    <p:sldId id="284" r:id="rId17"/>
    <p:sldId id="286" r:id="rId18"/>
    <p:sldId id="288" r:id="rId19"/>
    <p:sldId id="297" r:id="rId20"/>
    <p:sldId id="29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A" initials="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6" d="100"/>
          <a:sy n="116" d="100"/>
        </p:scale>
        <p:origin x="39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5/31/2017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5/31/2017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4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41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4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4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4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Slides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5/31/2017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CIFAR-10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Recognition using Convolutional Neural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9144000" cy="7960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</a:t>
            </a:r>
            <a:r>
              <a:rPr lang="en-US" dirty="0"/>
              <a:t>Neural Networks</a:t>
            </a:r>
            <a:br>
              <a:rPr lang="en-US" dirty="0"/>
            </a:br>
            <a:r>
              <a:rPr lang="en-US" dirty="0"/>
              <a:t>Architecture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78" y="2060848"/>
            <a:ext cx="9721079" cy="1987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1503" y="1431882"/>
            <a:ext cx="928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Similar to how blur filters work on images by applying the Gaussian blurring technique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1631503" y="4318478"/>
            <a:ext cx="92890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STEPS: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92D050"/>
                </a:solidFill>
              </a:rPr>
              <a:t>Moving filter (</a:t>
            </a:r>
            <a:r>
              <a:rPr lang="en-US" i="1" dirty="0" smtClean="0">
                <a:solidFill>
                  <a:srgbClr val="92D050"/>
                </a:solidFill>
              </a:rPr>
              <a:t>n x n  </a:t>
            </a:r>
            <a:r>
              <a:rPr lang="en-US" dirty="0" smtClean="0">
                <a:solidFill>
                  <a:srgbClr val="92D050"/>
                </a:solidFill>
              </a:rPr>
              <a:t>square box) passes through every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92D050"/>
                </a:solidFill>
              </a:rPr>
              <a:t>New pixel color is produced by averaging all the pixels in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92D050"/>
                </a:solidFill>
              </a:rPr>
              <a:t>Each pixel in the filter is weighted based on how far away it is from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Pixels closer to the center affect the output more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More natural blurring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9144000" cy="796009"/>
          </a:xfrm>
        </p:spPr>
        <p:txBody>
          <a:bodyPr>
            <a:normAutofit/>
          </a:bodyPr>
          <a:lstStyle/>
          <a:p>
            <a:r>
              <a:rPr lang="en-US" dirty="0" smtClean="0"/>
              <a:t>CNNs Architecture (2)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946692"/>
            <a:ext cx="4204846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3287" y="1485027"/>
            <a:ext cx="640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Optimizer: Adam (SGD, </a:t>
            </a:r>
            <a:r>
              <a:rPr lang="en-US" dirty="0" err="1" smtClean="0"/>
              <a:t>Adagrad</a:t>
            </a:r>
            <a:r>
              <a:rPr lang="en-US" dirty="0" smtClean="0"/>
              <a:t> etc.)</a:t>
            </a:r>
          </a:p>
          <a:p>
            <a:r>
              <a:rPr lang="en-US" dirty="0" smtClean="0"/>
              <a:t>      in order to train parameters (weights, bias) and improve </a:t>
            </a:r>
          </a:p>
          <a:p>
            <a:r>
              <a:rPr lang="en-US" dirty="0"/>
              <a:t> </a:t>
            </a:r>
            <a:r>
              <a:rPr lang="en-US" dirty="0" smtClean="0"/>
              <a:t>     performance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5783286" y="2748494"/>
            <a:ext cx="640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Each Convolutional Layer deconstructs the image into different repetitive patterns in order to provide different information about the image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5783287" y="4293096"/>
            <a:ext cx="6408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 more Convolutional Layers are added, the more the model’s parameters increase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	 danger of overfitting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 longer training times</a:t>
            </a:r>
          </a:p>
          <a:p>
            <a:pPr lvl="1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612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9144000" cy="796009"/>
          </a:xfrm>
        </p:spPr>
        <p:txBody>
          <a:bodyPr>
            <a:normAutofit/>
          </a:bodyPr>
          <a:lstStyle/>
          <a:p>
            <a:r>
              <a:rPr lang="en-US" dirty="0"/>
              <a:t>CNNs </a:t>
            </a:r>
            <a:r>
              <a:rPr lang="en-US" dirty="0" smtClean="0"/>
              <a:t>Architecture </a:t>
            </a:r>
            <a:r>
              <a:rPr lang="en-US" dirty="0" smtClean="0"/>
              <a:t>(3) </a:t>
            </a:r>
            <a:r>
              <a:rPr lang="en-US" dirty="0" smtClean="0"/>
              <a:t>– Padding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869749"/>
            <a:ext cx="3445076" cy="3431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8757" y="3645024"/>
            <a:ext cx="640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Zero- padding technique: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Pads the </a:t>
            </a:r>
            <a:r>
              <a:rPr lang="en-US" dirty="0"/>
              <a:t>input volume with </a:t>
            </a:r>
            <a:r>
              <a:rPr lang="en-US" dirty="0" smtClean="0"/>
              <a:t>zeros around </a:t>
            </a:r>
            <a:r>
              <a:rPr lang="en-US" dirty="0"/>
              <a:t>the </a:t>
            </a:r>
            <a:r>
              <a:rPr lang="en-US" dirty="0" smtClean="0"/>
              <a:t>border (</a:t>
            </a:r>
            <a:r>
              <a:rPr lang="en-US" dirty="0"/>
              <a:t>broadly used for CNN</a:t>
            </a:r>
            <a:r>
              <a:rPr lang="en-US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4089" y="2348880"/>
            <a:ext cx="640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preparation method of filtering for edge of image properly without reducing image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480" y="5786114"/>
            <a:ext cx="757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Deployment:  Zero-padding</a:t>
            </a:r>
          </a:p>
        </p:txBody>
      </p:sp>
    </p:spTree>
    <p:extLst>
      <p:ext uri="{BB962C8B-B14F-4D97-AF65-F5344CB8AC3E}">
        <p14:creationId xmlns:p14="http://schemas.microsoft.com/office/powerpoint/2010/main" val="28589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9144000" cy="796009"/>
          </a:xfrm>
        </p:spPr>
        <p:txBody>
          <a:bodyPr>
            <a:normAutofit/>
          </a:bodyPr>
          <a:lstStyle/>
          <a:p>
            <a:r>
              <a:rPr lang="en-US" dirty="0"/>
              <a:t>CNNs </a:t>
            </a:r>
            <a:r>
              <a:rPr lang="en-US" dirty="0" smtClean="0"/>
              <a:t>Architecture(4) </a:t>
            </a:r>
            <a:r>
              <a:rPr lang="en-US" dirty="0" smtClean="0"/>
              <a:t>- Max Pooling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02" y="1985476"/>
            <a:ext cx="4015423" cy="3171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951" y="3010958"/>
            <a:ext cx="640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Max-Pooling technique: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divides the image into non-overlapping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picks the largest value of each section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5663952" y="1728496"/>
            <a:ext cx="640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Objective:    Down-sampling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	</a:t>
            </a:r>
            <a:r>
              <a:rPr lang="en-US" dirty="0" smtClean="0">
                <a:solidFill>
                  <a:srgbClr val="92D05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reduce the model’s complexity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olidFill>
                  <a:srgbClr val="92D05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reduce training time</a:t>
            </a:r>
          </a:p>
          <a:p>
            <a:pPr lvl="1"/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1259702" y="5772998"/>
            <a:ext cx="757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Deployment:   Max-Pooling </a:t>
            </a:r>
            <a:r>
              <a:rPr lang="en-US" sz="2000" dirty="0">
                <a:solidFill>
                  <a:srgbClr val="92D050"/>
                </a:solidFill>
              </a:rPr>
              <a:t>L</a:t>
            </a:r>
            <a:r>
              <a:rPr lang="en-US" sz="2000" dirty="0" smtClean="0">
                <a:solidFill>
                  <a:srgbClr val="92D050"/>
                </a:solidFill>
              </a:rPr>
              <a:t>ayers of </a:t>
            </a:r>
            <a:r>
              <a:rPr lang="en-US" sz="2000" i="1" dirty="0" smtClean="0">
                <a:solidFill>
                  <a:srgbClr val="92D050"/>
                </a:solidFill>
              </a:rPr>
              <a:t>2x2</a:t>
            </a:r>
            <a:r>
              <a:rPr lang="en-US" sz="2000" dirty="0" smtClean="0">
                <a:solidFill>
                  <a:srgbClr val="92D050"/>
                </a:solidFill>
              </a:rPr>
              <a:t> pool sized regions (strides)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3951" y="4183261"/>
            <a:ext cx="640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of (2,2):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eans that the filter moves 2 steps in the x and y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educes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voiding overlap</a:t>
            </a:r>
            <a:endParaRPr lang="el-GR" dirty="0"/>
          </a:p>
        </p:txBody>
      </p:sp>
      <p:sp>
        <p:nvSpPr>
          <p:cNvPr id="3" name="TextBox 2"/>
          <p:cNvSpPr txBox="1"/>
          <p:nvPr/>
        </p:nvSpPr>
        <p:spPr>
          <a:xfrm>
            <a:off x="1487488" y="1988840"/>
            <a:ext cx="115212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32 x 32 x 32</a:t>
            </a:r>
            <a:endParaRPr lang="el-GR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2997" y="2328660"/>
            <a:ext cx="115212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16 x 16 x 32</a:t>
            </a:r>
            <a:endParaRPr lang="el-GR" sz="1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702" y="4394075"/>
            <a:ext cx="371802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32</a:t>
            </a:r>
            <a:endParaRPr lang="el-GR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0304" y="4893001"/>
            <a:ext cx="369271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32</a:t>
            </a:r>
            <a:endParaRPr lang="el-GR" sz="1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4559" y="4725144"/>
            <a:ext cx="371802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</a:t>
            </a:r>
            <a:endParaRPr lang="el-GR" sz="1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061" y="4365104"/>
            <a:ext cx="371802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</a:t>
            </a:r>
            <a:endParaRPr lang="el-G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9144000" cy="796009"/>
          </a:xfrm>
        </p:spPr>
        <p:txBody>
          <a:bodyPr>
            <a:normAutofit/>
          </a:bodyPr>
          <a:lstStyle/>
          <a:p>
            <a:r>
              <a:rPr lang="en-US" dirty="0"/>
              <a:t>CNNs </a:t>
            </a:r>
            <a:r>
              <a:rPr lang="en-US" dirty="0" smtClean="0"/>
              <a:t>Architecture (</a:t>
            </a:r>
            <a:r>
              <a:rPr lang="en-US" dirty="0"/>
              <a:t>5</a:t>
            </a:r>
            <a:r>
              <a:rPr lang="en-US" dirty="0" smtClean="0"/>
              <a:t>) – Dropout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2348880"/>
            <a:ext cx="4219517" cy="2089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949" y="3268296"/>
            <a:ext cx="6408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Dropout technique: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neurons are thrown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the more useful depending on their contribution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Prevents a layer of seeing twice the exact same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Eliminates random data correlations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5663948" y="2348880"/>
            <a:ext cx="640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regularization technique to diminish the possibility of overfitting.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480" y="5786114"/>
            <a:ext cx="757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Deployment:  Dropout 25% and 50%</a:t>
            </a:r>
          </a:p>
        </p:txBody>
      </p:sp>
    </p:spTree>
    <p:extLst>
      <p:ext uri="{BB962C8B-B14F-4D97-AF65-F5344CB8AC3E}">
        <p14:creationId xmlns:p14="http://schemas.microsoft.com/office/powerpoint/2010/main" val="32070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76239"/>
            <a:ext cx="11089232" cy="796009"/>
          </a:xfrm>
        </p:spPr>
        <p:txBody>
          <a:bodyPr>
            <a:normAutofit fontScale="90000"/>
          </a:bodyPr>
          <a:lstStyle/>
          <a:p>
            <a:r>
              <a:rPr lang="en-US" dirty="0"/>
              <a:t>CNNs </a:t>
            </a:r>
            <a:r>
              <a:rPr lang="en-US" dirty="0" smtClean="0"/>
              <a:t>Architecture (</a:t>
            </a:r>
            <a:r>
              <a:rPr lang="en-US" dirty="0"/>
              <a:t>6</a:t>
            </a:r>
            <a:r>
              <a:rPr lang="en-US" dirty="0" smtClean="0"/>
              <a:t>) – Fully Connected Layers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78" y="2420888"/>
            <a:ext cx="9721079" cy="1987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1503" y="1431882"/>
            <a:ext cx="928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Come at the end of CNN model in order to implement the classification process of images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1631503" y="4725144"/>
            <a:ext cx="928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In order to connect the output of the final max-pooling layer to the classification process, we have to flatten its output into a single (n x 1) tensor.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5" name="Right Arrow 4"/>
          <p:cNvSpPr/>
          <p:nvPr/>
        </p:nvSpPr>
        <p:spPr>
          <a:xfrm rot="16200000">
            <a:off x="8812113" y="2112664"/>
            <a:ext cx="976485" cy="360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ight Arrow 7"/>
          <p:cNvSpPr/>
          <p:nvPr/>
        </p:nvSpPr>
        <p:spPr>
          <a:xfrm rot="16200000">
            <a:off x="9481353" y="2005696"/>
            <a:ext cx="792088" cy="35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ight Arrow 8"/>
          <p:cNvSpPr/>
          <p:nvPr/>
        </p:nvSpPr>
        <p:spPr>
          <a:xfrm rot="5400000">
            <a:off x="7804002" y="4128889"/>
            <a:ext cx="976485" cy="360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90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260648"/>
            <a:ext cx="10585176" cy="5955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CNNs </a:t>
            </a:r>
            <a:r>
              <a:rPr lang="en-US" dirty="0" smtClean="0"/>
              <a:t>Architecture (7) </a:t>
            </a:r>
            <a:r>
              <a:rPr lang="en-US" dirty="0"/>
              <a:t>– </a:t>
            </a:r>
            <a:r>
              <a:rPr lang="en-US" dirty="0" smtClean="0"/>
              <a:t>Activation Functions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84784"/>
            <a:ext cx="7086600" cy="3810000"/>
          </a:xfrm>
        </p:spPr>
      </p:pic>
      <p:sp>
        <p:nvSpPr>
          <p:cNvPr id="6" name="TextBox 5"/>
          <p:cNvSpPr txBox="1"/>
          <p:nvPr/>
        </p:nvSpPr>
        <p:spPr>
          <a:xfrm>
            <a:off x="1055440" y="537321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 smtClean="0"/>
              <a:t>* Lack of activation function transforms the NN into a simple Linear Regression model.</a:t>
            </a:r>
            <a:endParaRPr lang="el-G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55439" y="911918"/>
            <a:ext cx="928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They introduce linear or non-linear properties to the Convolutional Neural Network .</a:t>
            </a:r>
            <a:endParaRPr lang="el-GR" dirty="0"/>
          </a:p>
        </p:txBody>
      </p:sp>
      <p:sp>
        <p:nvSpPr>
          <p:cNvPr id="3" name="TextBox 2"/>
          <p:cNvSpPr txBox="1"/>
          <p:nvPr/>
        </p:nvSpPr>
        <p:spPr>
          <a:xfrm>
            <a:off x="8343067" y="1561460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Main Purpose </a:t>
            </a:r>
            <a:endParaRPr lang="en-US" dirty="0" smtClean="0"/>
          </a:p>
          <a:p>
            <a:endParaRPr lang="en-US" u="sng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 C</a:t>
            </a:r>
            <a:r>
              <a:rPr lang="en-US" dirty="0" smtClean="0"/>
              <a:t>onvert an </a:t>
            </a:r>
            <a:r>
              <a:rPr lang="en-US" dirty="0"/>
              <a:t>input signal of a node in a CNN model to an output signal, which itself becomes input of the next layer in the stack.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8400256" y="3540458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of non-linear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Hyperbolic tangent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ReLu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620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260648"/>
            <a:ext cx="10585176" cy="5955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CNNs Architecture </a:t>
            </a:r>
            <a:r>
              <a:rPr lang="en-US" dirty="0" smtClean="0"/>
              <a:t>(8) - Rectified Linear units (</a:t>
            </a:r>
            <a:r>
              <a:rPr lang="en-US" dirty="0" err="1" smtClean="0"/>
              <a:t>ReLu</a:t>
            </a:r>
            <a:r>
              <a:rPr lang="en-US" dirty="0" smtClean="0"/>
              <a:t>) and </a:t>
            </a:r>
            <a:r>
              <a:rPr lang="en-US" dirty="0" err="1" smtClean="0"/>
              <a:t>Softmax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839416" y="4149080"/>
            <a:ext cx="77403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      </a:t>
            </a:r>
            <a:r>
              <a:rPr lang="en-US" i="1" dirty="0" smtClean="0">
                <a:solidFill>
                  <a:srgbClr val="92D050"/>
                </a:solidFill>
              </a:rPr>
              <a:t>R(x</a:t>
            </a:r>
            <a:r>
              <a:rPr lang="en-US" i="1" dirty="0">
                <a:solidFill>
                  <a:srgbClr val="92D050"/>
                </a:solidFill>
              </a:rPr>
              <a:t>) = max(0,x) </a:t>
            </a:r>
            <a:br>
              <a:rPr lang="en-US" i="1" dirty="0">
                <a:solidFill>
                  <a:srgbClr val="92D050"/>
                </a:solidFill>
              </a:rPr>
            </a:br>
            <a:r>
              <a:rPr lang="en-US" i="1" dirty="0">
                <a:solidFill>
                  <a:srgbClr val="92D050"/>
                </a:solidFill>
              </a:rPr>
              <a:t> </a:t>
            </a:r>
            <a:r>
              <a:rPr lang="en-US" i="1" dirty="0" smtClean="0">
                <a:solidFill>
                  <a:srgbClr val="92D050"/>
                </a:solidFill>
              </a:rPr>
              <a:t>     </a:t>
            </a:r>
            <a:r>
              <a:rPr lang="en-US" i="1" dirty="0">
                <a:solidFill>
                  <a:srgbClr val="92D050"/>
                </a:solidFill>
              </a:rPr>
              <a:t>if x &lt; 0 =</a:t>
            </a:r>
            <a:r>
              <a:rPr lang="en-US" i="1" dirty="0" smtClean="0">
                <a:solidFill>
                  <a:srgbClr val="92D050"/>
                </a:solidFill>
              </a:rPr>
              <a:t>&gt; </a:t>
            </a:r>
            <a:r>
              <a:rPr lang="en-US" i="1" dirty="0">
                <a:solidFill>
                  <a:srgbClr val="92D050"/>
                </a:solidFill>
              </a:rPr>
              <a:t>R(x) = 0 and if x &gt;= 0 </a:t>
            </a:r>
            <a:r>
              <a:rPr lang="en-US" i="1" dirty="0" smtClean="0">
                <a:solidFill>
                  <a:srgbClr val="92D050"/>
                </a:solidFill>
              </a:rPr>
              <a:t>=&gt; R(x</a:t>
            </a:r>
            <a:r>
              <a:rPr lang="en-US" i="1" dirty="0">
                <a:solidFill>
                  <a:srgbClr val="92D050"/>
                </a:solidFill>
              </a:rPr>
              <a:t>) = </a:t>
            </a:r>
            <a:r>
              <a:rPr lang="en-US" i="1" dirty="0" smtClean="0">
                <a:solidFill>
                  <a:srgbClr val="92D050"/>
                </a:solidFill>
              </a:rPr>
              <a:t>x</a:t>
            </a:r>
          </a:p>
          <a:p>
            <a:endParaRPr lang="en-US" dirty="0" smtClean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Avoids </a:t>
            </a:r>
            <a:r>
              <a:rPr lang="en-US" dirty="0"/>
              <a:t>and </a:t>
            </a:r>
            <a:r>
              <a:rPr lang="en-US" dirty="0" smtClean="0"/>
              <a:t>corrects the </a:t>
            </a:r>
            <a:r>
              <a:rPr lang="en-US" b="1" dirty="0" smtClean="0"/>
              <a:t>vanishing </a:t>
            </a:r>
            <a:r>
              <a:rPr lang="en-US" b="1" dirty="0"/>
              <a:t>gradient</a:t>
            </a:r>
            <a:r>
              <a:rPr lang="en-US" dirty="0"/>
              <a:t> problem</a:t>
            </a:r>
            <a:endParaRPr lang="en-US" i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i="1" dirty="0" smtClean="0"/>
              <a:t>It is 6 </a:t>
            </a:r>
            <a:r>
              <a:rPr lang="en-US" i="1" dirty="0"/>
              <a:t>times </a:t>
            </a:r>
            <a:r>
              <a:rPr lang="en-US" i="1" dirty="0" smtClean="0"/>
              <a:t>better </a:t>
            </a:r>
            <a:r>
              <a:rPr lang="en-US" i="1" dirty="0"/>
              <a:t>in convergence</a:t>
            </a:r>
            <a:r>
              <a:rPr lang="en-US" dirty="0"/>
              <a:t> </a:t>
            </a:r>
            <a:r>
              <a:rPr lang="en-US" dirty="0" smtClean="0"/>
              <a:t>than </a:t>
            </a:r>
            <a:r>
              <a:rPr lang="en-US" dirty="0" err="1"/>
              <a:t>Tanh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i="1" dirty="0"/>
              <a:t>Leaky </a:t>
            </a:r>
            <a:r>
              <a:rPr lang="en-US" i="1" dirty="0" err="1"/>
              <a:t>ReLu</a:t>
            </a:r>
            <a:r>
              <a:rPr lang="en-US" i="1" dirty="0"/>
              <a:t> fixes the problem of dead neurons during </a:t>
            </a:r>
            <a:r>
              <a:rPr lang="en-US" i="1" dirty="0" smtClean="0"/>
              <a:t>training if learning </a:t>
            </a:r>
            <a:r>
              <a:rPr lang="en-US" i="1" dirty="0"/>
              <a:t>rate is set too </a:t>
            </a:r>
            <a:r>
              <a:rPr lang="en-US" i="1" dirty="0" smtClean="0"/>
              <a:t>high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i="1" dirty="0"/>
          </a:p>
          <a:p>
            <a:r>
              <a:rPr lang="en-US" dirty="0" smtClean="0"/>
              <a:t>     It </a:t>
            </a:r>
            <a:r>
              <a:rPr lang="en-US" dirty="0"/>
              <a:t>can only be used within Hidden </a:t>
            </a:r>
            <a:r>
              <a:rPr lang="en-US" dirty="0" smtClean="0"/>
              <a:t>layers (Convolutional &amp; Fully-Connected)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l-GR" dirty="0" smtClean="0"/>
          </a:p>
          <a:p>
            <a:endParaRPr lang="en-US" dirty="0" smtClean="0"/>
          </a:p>
          <a:p>
            <a:r>
              <a:rPr lang="en-US" dirty="0" smtClean="0"/>
              <a:t>  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51942"/>
            <a:ext cx="6542441" cy="259228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340768"/>
            <a:ext cx="3057525" cy="338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4312" y="5022061"/>
            <a:ext cx="3139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Output Layer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Compute the probabilities of the classes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287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No1 Multilayer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024"/>
            <a:ext cx="12192000" cy="18167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43393"/>
              </p:ext>
            </p:extLst>
          </p:nvPr>
        </p:nvGraphicFramePr>
        <p:xfrm>
          <a:off x="911424" y="4365104"/>
          <a:ext cx="5811912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5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cross entropy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/ Trainable parameters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683.562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Batch size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Epochs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6057"/>
              </p:ext>
            </p:extLst>
          </p:nvPr>
        </p:nvGraphicFramePr>
        <p:xfrm>
          <a:off x="911369" y="751807"/>
          <a:ext cx="576064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Preprocessing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 normalization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x</a:t>
                      </a:r>
                      <a:endParaRPr lang="el-G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35117"/>
              </p:ext>
            </p:extLst>
          </p:nvPr>
        </p:nvGraphicFramePr>
        <p:xfrm>
          <a:off x="911369" y="1819996"/>
          <a:ext cx="2300312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0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Structure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9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No1 Multilayer Model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172420"/>
              </p:ext>
            </p:extLst>
          </p:nvPr>
        </p:nvGraphicFramePr>
        <p:xfrm>
          <a:off x="1919536" y="1268760"/>
          <a:ext cx="2592288" cy="396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83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87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Accuracy</a:t>
                      </a:r>
                      <a:endParaRPr lang="el-G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55,22%</a:t>
                      </a:r>
                      <a:endParaRPr lang="el-GR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361775"/>
            <a:ext cx="9145016" cy="34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1424" y="332656"/>
            <a:ext cx="9144000" cy="566936"/>
          </a:xfrm>
        </p:spPr>
        <p:txBody>
          <a:bodyPr/>
          <a:lstStyle/>
          <a:p>
            <a:r>
              <a:rPr lang="en-US" dirty="0"/>
              <a:t>Content </a:t>
            </a:r>
            <a:r>
              <a:rPr lang="en-US" dirty="0" smtClean="0"/>
              <a:t>Outline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Architecture of the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implemented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No2 Multilayer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421"/>
            <a:ext cx="12192000" cy="18167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97470"/>
              </p:ext>
            </p:extLst>
          </p:nvPr>
        </p:nvGraphicFramePr>
        <p:xfrm>
          <a:off x="911424" y="4365104"/>
          <a:ext cx="5811912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5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cross entropy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/ Trainable parameters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683.562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Batch size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Epochs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9447"/>
              </p:ext>
            </p:extLst>
          </p:nvPr>
        </p:nvGraphicFramePr>
        <p:xfrm>
          <a:off x="911424" y="951629"/>
          <a:ext cx="576064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Preprocessing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 normalization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x</a:t>
                      </a:r>
                      <a:endParaRPr lang="el-G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85036"/>
              </p:ext>
            </p:extLst>
          </p:nvPr>
        </p:nvGraphicFramePr>
        <p:xfrm>
          <a:off x="911424" y="2049404"/>
          <a:ext cx="2300312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0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Structure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0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No2 Multilayer Model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29619"/>
              </p:ext>
            </p:extLst>
          </p:nvPr>
        </p:nvGraphicFramePr>
        <p:xfrm>
          <a:off x="1919536" y="1268760"/>
          <a:ext cx="2592288" cy="396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83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87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Accuracy</a:t>
                      </a:r>
                      <a:endParaRPr lang="el-G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78,82%</a:t>
                      </a:r>
                      <a:endParaRPr lang="el-GR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21" y="2361775"/>
            <a:ext cx="8957854" cy="34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No2 Multilayer Model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96752"/>
            <a:ext cx="6891385" cy="3453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6280" y="2132856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</a:t>
            </a:r>
            <a:r>
              <a:rPr lang="en-US" dirty="0" smtClean="0"/>
              <a:t>-classifies the living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Dogs as being Cats (185)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Birds as being </a:t>
            </a:r>
            <a:r>
              <a:rPr lang="en-US" dirty="0" err="1" smtClean="0"/>
              <a:t>Deers</a:t>
            </a:r>
            <a:r>
              <a:rPr lang="en-US" dirty="0" smtClean="0"/>
              <a:t> (95)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Birds as being Cats (88)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Birds as being Airplanes (75)</a:t>
            </a:r>
            <a:endParaRPr lang="el-GR" dirty="0"/>
          </a:p>
        </p:txBody>
      </p:sp>
      <p:sp>
        <p:nvSpPr>
          <p:cNvPr id="5" name="Oval 4"/>
          <p:cNvSpPr/>
          <p:nvPr/>
        </p:nvSpPr>
        <p:spPr>
          <a:xfrm>
            <a:off x="2855640" y="2876481"/>
            <a:ext cx="576064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3449541" y="2063898"/>
            <a:ext cx="421499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2949031" y="2077644"/>
            <a:ext cx="450741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1425688" y="2063898"/>
            <a:ext cx="493848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No2 Multilayer Model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28817"/>
              </p:ext>
            </p:extLst>
          </p:nvPr>
        </p:nvGraphicFramePr>
        <p:xfrm>
          <a:off x="1037846" y="840976"/>
          <a:ext cx="2253307" cy="396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533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t-SNE</a:t>
                      </a:r>
                      <a:r>
                        <a:rPr lang="en-US" sz="2000" baseline="0" dirty="0" smtClean="0"/>
                        <a:t> visualization </a:t>
                      </a:r>
                      <a:endParaRPr lang="el-GR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6" y="1237217"/>
            <a:ext cx="8442530" cy="50721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77686"/>
              </p:ext>
            </p:extLst>
          </p:nvPr>
        </p:nvGraphicFramePr>
        <p:xfrm>
          <a:off x="9408368" y="1495609"/>
          <a:ext cx="1152128" cy="4434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21223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el-GR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Ship</a:t>
                      </a:r>
                      <a:endParaRPr lang="el-GR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4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Horse</a:t>
                      </a:r>
                      <a:endParaRPr lang="el-GR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Frog</a:t>
                      </a:r>
                      <a:endParaRPr lang="el-GR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8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Dog</a:t>
                      </a:r>
                      <a:endParaRPr lang="el-GR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51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Deer</a:t>
                      </a:r>
                      <a:endParaRPr lang="el-GR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Bird</a:t>
                      </a:r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Auto</a:t>
                      </a:r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4418">
                <a:tc>
                  <a:txBody>
                    <a:bodyPr/>
                    <a:lstStyle/>
                    <a:p>
                      <a:r>
                        <a:rPr lang="en-US" dirty="0" smtClean="0"/>
                        <a:t>Airplane</a:t>
                      </a:r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No3 Multilayer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8681"/>
            <a:ext cx="12192000" cy="181670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0424"/>
              </p:ext>
            </p:extLst>
          </p:nvPr>
        </p:nvGraphicFramePr>
        <p:xfrm>
          <a:off x="911424" y="726978"/>
          <a:ext cx="5760640" cy="10109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Preprocessing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Image normalization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 input mean </a:t>
                      </a:r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6548"/>
              </p:ext>
            </p:extLst>
          </p:nvPr>
        </p:nvGraphicFramePr>
        <p:xfrm>
          <a:off x="9654991" y="4697841"/>
          <a:ext cx="2300312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0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Structure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27849"/>
              </p:ext>
            </p:extLst>
          </p:nvPr>
        </p:nvGraphicFramePr>
        <p:xfrm>
          <a:off x="911424" y="1097818"/>
          <a:ext cx="5760641" cy="38811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363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 input mean to 0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Divide inputs by </a:t>
                      </a:r>
                      <a:r>
                        <a:rPr lang="en-US" dirty="0" err="1" smtClean="0"/>
                        <a:t>std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Randomly flip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Randomly shift</a:t>
                      </a:r>
                      <a:r>
                        <a:rPr lang="en-US" baseline="0" dirty="0" smtClean="0"/>
                        <a:t> horizontally</a:t>
                      </a:r>
                      <a:endParaRPr lang="el-GR" dirty="0" smtClean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Randomly shift</a:t>
                      </a:r>
                      <a:r>
                        <a:rPr lang="en-US" baseline="0" dirty="0" smtClean="0"/>
                        <a:t> vertically</a:t>
                      </a:r>
                      <a:endParaRPr lang="el-GR" dirty="0" smtClean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Randomly rotate</a:t>
                      </a:r>
                      <a:r>
                        <a:rPr lang="en-US" baseline="0" dirty="0" smtClean="0"/>
                        <a:t> by 40</a:t>
                      </a:r>
                      <a:r>
                        <a:rPr lang="el-GR" baseline="30000" dirty="0" smtClean="0"/>
                        <a:t>ο</a:t>
                      </a:r>
                      <a:r>
                        <a:rPr lang="el-GR" baseline="0" dirty="0" smtClean="0"/>
                        <a:t> 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20%</a:t>
                      </a:r>
                      <a:r>
                        <a:rPr lang="el-GR" baseline="0" dirty="0" smtClean="0"/>
                        <a:t> </a:t>
                      </a:r>
                      <a:r>
                        <a:rPr lang="en-US" baseline="0" dirty="0" smtClean="0"/>
                        <a:t>zoom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ZCA whitening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Fill</a:t>
                      </a:r>
                      <a:r>
                        <a:rPr lang="en-US" baseline="0" dirty="0" smtClean="0"/>
                        <a:t> the p</a:t>
                      </a:r>
                      <a:r>
                        <a:rPr lang="en-US" dirty="0" smtClean="0"/>
                        <a:t>oints</a:t>
                      </a:r>
                      <a:r>
                        <a:rPr lang="en-US" baseline="0" dirty="0" smtClean="0"/>
                        <a:t> outside the boundaries of the input according to the nearest one</a:t>
                      </a:r>
                      <a:endParaRPr lang="el-G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Cloud Callout 2"/>
          <p:cNvSpPr/>
          <p:nvPr/>
        </p:nvSpPr>
        <p:spPr>
          <a:xfrm>
            <a:off x="8184232" y="476672"/>
            <a:ext cx="3600400" cy="2664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implemented the code, however due to lack of resources we didn’t manage to train the model and gain results.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791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49659"/>
            <a:ext cx="9144000" cy="577319"/>
          </a:xfrm>
        </p:spPr>
        <p:txBody>
          <a:bodyPr>
            <a:normAutofit/>
          </a:bodyPr>
          <a:lstStyle/>
          <a:p>
            <a:r>
              <a:rPr lang="en-US" dirty="0" smtClean="0"/>
              <a:t>No4 Multilayer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248913"/>
            <a:ext cx="10652419" cy="240422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84646"/>
              </p:ext>
            </p:extLst>
          </p:nvPr>
        </p:nvGraphicFramePr>
        <p:xfrm>
          <a:off x="911424" y="4638603"/>
          <a:ext cx="5811912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5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cross entropy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/ Trainable parameters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l-G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667</a:t>
                      </a:r>
                      <a:r>
                        <a:rPr lang="el-G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Batch size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Epochs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50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68570"/>
              </p:ext>
            </p:extLst>
          </p:nvPr>
        </p:nvGraphicFramePr>
        <p:xfrm>
          <a:off x="911424" y="724140"/>
          <a:ext cx="5760640" cy="1559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Preprocessing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Image normalization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 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Set input mean to 0</a:t>
                      </a:r>
                      <a:endParaRPr lang="el-GR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Divide inputs by </a:t>
                      </a:r>
                      <a:r>
                        <a:rPr lang="en-US" dirty="0" err="1" smtClean="0"/>
                        <a:t>std</a:t>
                      </a:r>
                      <a:endParaRPr lang="el-GR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Randomly flip</a:t>
                      </a:r>
                      <a:endParaRPr lang="el-GR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Randomly rotate</a:t>
                      </a:r>
                      <a:r>
                        <a:rPr lang="en-US" baseline="0" dirty="0" smtClean="0"/>
                        <a:t> by 25</a:t>
                      </a:r>
                      <a:r>
                        <a:rPr lang="el-GR" baseline="30000" dirty="0" smtClean="0"/>
                        <a:t>ο</a:t>
                      </a:r>
                      <a:r>
                        <a:rPr lang="el-GR" baseline="0" dirty="0" smtClean="0"/>
                        <a:t> </a:t>
                      </a:r>
                      <a:endParaRPr lang="el-GR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85105"/>
              </p:ext>
            </p:extLst>
          </p:nvPr>
        </p:nvGraphicFramePr>
        <p:xfrm>
          <a:off x="9264352" y="1898122"/>
          <a:ext cx="2300312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0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Structure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 rot="10800000">
            <a:off x="7536159" y="4941168"/>
            <a:ext cx="4027683" cy="158417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7680176" y="5157192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Microsoft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approximately 50 hours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77 % accuracy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76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8012"/>
            <a:ext cx="9144000" cy="6035324"/>
          </a:xfrm>
        </p:spPr>
      </p:pic>
    </p:spTree>
    <p:extLst>
      <p:ext uri="{BB962C8B-B14F-4D97-AF65-F5344CB8AC3E}">
        <p14:creationId xmlns:p14="http://schemas.microsoft.com/office/powerpoint/2010/main" val="4449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9144000" cy="817459"/>
          </a:xfrm>
        </p:spPr>
        <p:txBody>
          <a:bodyPr/>
          <a:lstStyle/>
          <a:p>
            <a:r>
              <a:rPr lang="en-US" dirty="0"/>
              <a:t>CIFAR-10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8472264" y="1814517"/>
            <a:ext cx="309634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CIFAR-10</a:t>
            </a:r>
          </a:p>
          <a:p>
            <a:pPr lvl="0"/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10 labels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50,000 training images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10,000 test images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image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size: 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32x32x3 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height, width, depth)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 smtClean="0"/>
          </a:p>
          <a:p>
            <a:r>
              <a:rPr lang="en-US" sz="1200" dirty="0" smtClean="0"/>
              <a:t>* depth = color channels</a:t>
            </a:r>
            <a:endParaRPr lang="el-G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814517"/>
            <a:ext cx="4461296" cy="390079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05847"/>
              </p:ext>
            </p:extLst>
          </p:nvPr>
        </p:nvGraphicFramePr>
        <p:xfrm>
          <a:off x="6023992" y="1814517"/>
          <a:ext cx="151216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Labels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Airplane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Automobile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Bird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Deer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Frog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Horse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Ship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6459">
                <a:tc>
                  <a:txBody>
                    <a:bodyPr/>
                    <a:lstStyle/>
                    <a:p>
                      <a:r>
                        <a:rPr lang="en-US" dirty="0" smtClean="0"/>
                        <a:t>Truck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116632"/>
            <a:ext cx="9144000" cy="648072"/>
          </a:xfrm>
        </p:spPr>
        <p:txBody>
          <a:bodyPr/>
          <a:lstStyle/>
          <a:p>
            <a:r>
              <a:rPr lang="en-US" dirty="0"/>
              <a:t>Goal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10009112" cy="47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839416" y="157898"/>
            <a:ext cx="8515799" cy="796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400" dirty="0">
                <a:solidFill>
                  <a:schemeClr val="accent1"/>
                </a:solidFill>
                <a:latin typeface="+mj-lt"/>
              </a:rPr>
              <a:t>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1172046" y="1629423"/>
            <a:ext cx="2544535" cy="1748073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480" y="1605013"/>
            <a:ext cx="1752741" cy="17480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052213" y="1016524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4621334" y="1029471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8491989" y="1651174"/>
            <a:ext cx="1284998" cy="174806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8394331" y="1033941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759" y="4211076"/>
            <a:ext cx="1752750" cy="175049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124234" y="36268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Hidden Parts</a:t>
            </a:r>
            <a:endParaRPr lang="en" dirty="0"/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7739" y="4274002"/>
            <a:ext cx="1918225" cy="16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701231" y="36268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75376" y="4274002"/>
            <a:ext cx="1918224" cy="191824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8103368" y="36268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Intraclass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6133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839416" y="157898"/>
            <a:ext cx="8515799" cy="796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400" dirty="0" smtClean="0">
                <a:solidFill>
                  <a:schemeClr val="accent1"/>
                </a:solidFill>
                <a:latin typeface="+mj-lt"/>
              </a:rPr>
              <a:t>Pre-processing Techniques (Training)</a:t>
            </a:r>
            <a:endParaRPr lang="en" sz="3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516588" y="1478519"/>
            <a:ext cx="4343400" cy="42703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Data Augmentation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Add “synthetic” data (variations of the original input), not new “authentic” information</a:t>
            </a:r>
          </a:p>
          <a:p>
            <a:pPr algn="just"/>
            <a:r>
              <a:rPr lang="en-US" dirty="0" smtClean="0"/>
              <a:t>Way of </a:t>
            </a:r>
            <a:r>
              <a:rPr lang="en-US" dirty="0"/>
              <a:t>reducing over-fitting and expanding </a:t>
            </a:r>
            <a:r>
              <a:rPr lang="en-US" dirty="0" smtClean="0"/>
              <a:t>the dataset </a:t>
            </a:r>
            <a:endParaRPr lang="en-US" dirty="0"/>
          </a:p>
          <a:p>
            <a:pPr algn="just"/>
            <a:r>
              <a:rPr lang="en-US" dirty="0" smtClean="0"/>
              <a:t>Often </a:t>
            </a:r>
            <a:r>
              <a:rPr lang="en-US" dirty="0"/>
              <a:t>simple and accessible </a:t>
            </a:r>
            <a:r>
              <a:rPr lang="en-US" dirty="0" smtClean="0"/>
              <a:t>solution</a:t>
            </a:r>
          </a:p>
          <a:p>
            <a:pPr algn="just"/>
            <a:r>
              <a:rPr lang="en-US" dirty="0" smtClean="0"/>
              <a:t>Useful when semantically correct (!)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16588" y="1412776"/>
            <a:ext cx="4343400" cy="42703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l-GR" sz="2400" dirty="0"/>
          </a:p>
        </p:txBody>
      </p:sp>
      <p:sp>
        <p:nvSpPr>
          <p:cNvPr id="8" name="Down Arrow 7"/>
          <p:cNvSpPr/>
          <p:nvPr/>
        </p:nvSpPr>
        <p:spPr>
          <a:xfrm>
            <a:off x="3056859" y="2204864"/>
            <a:ext cx="432048" cy="624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Down Arrow 25"/>
          <p:cNvSpPr/>
          <p:nvPr/>
        </p:nvSpPr>
        <p:spPr>
          <a:xfrm>
            <a:off x="8256240" y="2276872"/>
            <a:ext cx="432048" cy="624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1317207" y="1478519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Normalization</a:t>
            </a:r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pPr marL="0" indent="0" algn="just">
              <a:buFont typeface="Arial" pitchFamily="34" charset="0"/>
              <a:buNone/>
            </a:pPr>
            <a:endParaRPr lang="en-US" dirty="0" smtClean="0"/>
          </a:p>
          <a:p>
            <a:pPr algn="just"/>
            <a:r>
              <a:rPr lang="en-US" dirty="0" smtClean="0"/>
              <a:t>Normalization </a:t>
            </a:r>
            <a:r>
              <a:rPr lang="en-US" dirty="0"/>
              <a:t>of the data dimensions, so that they are of approximately the same </a:t>
            </a:r>
            <a:r>
              <a:rPr lang="en-US" dirty="0" smtClean="0"/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1194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839416" y="157898"/>
            <a:ext cx="8515799" cy="796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400" dirty="0" smtClean="0">
                <a:solidFill>
                  <a:schemeClr val="accent1"/>
                </a:solidFill>
                <a:latin typeface="+mj-lt"/>
              </a:rPr>
              <a:t>Normalization</a:t>
            </a:r>
            <a:endParaRPr lang="en" sz="3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43472" y="1124745"/>
            <a:ext cx="9217024" cy="2952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common ways:</a:t>
            </a:r>
          </a:p>
          <a:p>
            <a:r>
              <a:rPr lang="en-US" sz="2400" dirty="0" smtClean="0"/>
              <a:t>Subtract mean and divide each dimension by its standard deviation</a:t>
            </a:r>
          </a:p>
          <a:p>
            <a:r>
              <a:rPr lang="en-US" sz="2400" dirty="0"/>
              <a:t>Normalization by Scaling Between 0 and 1 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Limit </a:t>
            </a:r>
            <a:r>
              <a:rPr lang="en-US" sz="2400" dirty="0"/>
              <a:t>the image pixels between [0, 1] in case of </a:t>
            </a:r>
            <a:r>
              <a:rPr lang="en-US" sz="2400" dirty="0" smtClean="0"/>
              <a:t>overflow (max, min)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7" name="Curved Right Arrow 6"/>
          <p:cNvSpPr/>
          <p:nvPr/>
        </p:nvSpPr>
        <p:spPr>
          <a:xfrm>
            <a:off x="911424" y="2420888"/>
            <a:ext cx="432048" cy="115212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48" y="4077073"/>
            <a:ext cx="6998370" cy="24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839416" y="157898"/>
            <a:ext cx="8515799" cy="796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400" dirty="0" smtClean="0">
                <a:solidFill>
                  <a:schemeClr val="accent1"/>
                </a:solidFill>
                <a:latin typeface="+mj-lt"/>
              </a:rPr>
              <a:t>Data augmentation</a:t>
            </a:r>
            <a:endParaRPr lang="en" sz="3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43472" y="1844825"/>
            <a:ext cx="9217024" cy="1800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Randomly crop the input images</a:t>
            </a:r>
          </a:p>
          <a:p>
            <a:r>
              <a:rPr lang="en-US" sz="2400" dirty="0" smtClean="0"/>
              <a:t>Randomly flip them horizontally/vertically</a:t>
            </a:r>
          </a:p>
          <a:p>
            <a:r>
              <a:rPr lang="en-US" sz="2400" dirty="0" smtClean="0"/>
              <a:t>Hue, contrast, brightness and saturation  are adjusted with random 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437112"/>
            <a:ext cx="3191320" cy="1181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9496" y="5805264"/>
            <a:ext cx="126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flip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25" y="4421252"/>
            <a:ext cx="2062535" cy="118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4137846"/>
            <a:ext cx="2128069" cy="1747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0653" y="578637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r>
              <a:rPr lang="el-GR" baseline="30000" dirty="0" smtClean="0"/>
              <a:t>ο</a:t>
            </a:r>
            <a:r>
              <a:rPr lang="el-GR" dirty="0" smtClean="0"/>
              <a:t> </a:t>
            </a:r>
            <a:r>
              <a:rPr lang="en-US" dirty="0"/>
              <a:t>R</a:t>
            </a:r>
            <a:r>
              <a:rPr lang="en-US" dirty="0" smtClean="0"/>
              <a:t>otation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07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839416" y="157898"/>
            <a:ext cx="8515799" cy="796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400" dirty="0" smtClean="0">
                <a:solidFill>
                  <a:schemeClr val="accent1"/>
                </a:solidFill>
                <a:latin typeface="+mj-lt"/>
              </a:rPr>
              <a:t>Pre-processing Techniques (Testing)</a:t>
            </a:r>
            <a:endParaRPr lang="en" sz="3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7448" y="1484784"/>
            <a:ext cx="9145016" cy="42703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/>
              <a:t>The </a:t>
            </a:r>
            <a:r>
              <a:rPr lang="en-US" sz="2800" dirty="0"/>
              <a:t>input images are </a:t>
            </a:r>
            <a:r>
              <a:rPr lang="en-US" sz="2800" dirty="0" smtClean="0"/>
              <a:t>cropped </a:t>
            </a:r>
            <a:r>
              <a:rPr lang="en-US" sz="2800" dirty="0"/>
              <a:t>around the </a:t>
            </a:r>
            <a:r>
              <a:rPr lang="en-US" sz="2800" dirty="0" smtClean="0"/>
              <a:t>center </a:t>
            </a:r>
            <a:r>
              <a:rPr lang="en-US" sz="2800" dirty="0"/>
              <a:t>and nothing else is adjusted, </a:t>
            </a:r>
            <a:r>
              <a:rPr lang="en-US" sz="2800" dirty="0" smtClean="0"/>
              <a:t>in order to have the same </a:t>
            </a:r>
            <a:r>
              <a:rPr lang="en-US" sz="2800" dirty="0"/>
              <a:t>size as images that are randomly cropped during training</a:t>
            </a:r>
            <a:endParaRPr lang="en-US" sz="2400" dirty="0" smtClean="0"/>
          </a:p>
          <a:p>
            <a:pPr marL="0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30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schemas.microsoft.com/office/2006/documentManagement/types"/>
    <ds:schemaRef ds:uri="http://purl.org/dc/elements/1.1/"/>
    <ds:schemaRef ds:uri="4873beb7-5857-4685-be1f-d57550cc96cc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586</TotalTime>
  <Words>957</Words>
  <Application>Microsoft Office PowerPoint</Application>
  <PresentationFormat>Widescreen</PresentationFormat>
  <Paragraphs>250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Candara</vt:lpstr>
      <vt:lpstr>Consolas</vt:lpstr>
      <vt:lpstr>Wingdings</vt:lpstr>
      <vt:lpstr>Tech Computer 16x9</vt:lpstr>
      <vt:lpstr>CIFAR-10</vt:lpstr>
      <vt:lpstr>Content Outline</vt:lpstr>
      <vt:lpstr>CIFAR-10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Networks Architecture</vt:lpstr>
      <vt:lpstr>CNNs Architecture (2)</vt:lpstr>
      <vt:lpstr>CNNs Architecture (3) – Padding</vt:lpstr>
      <vt:lpstr>CNNs Architecture(4) - Max Pooling</vt:lpstr>
      <vt:lpstr>CNNs Architecture (5) – Dropout</vt:lpstr>
      <vt:lpstr>CNNs Architecture (6) – Fully Connected Layers</vt:lpstr>
      <vt:lpstr>CNNs Architecture (7) – Activation Functions</vt:lpstr>
      <vt:lpstr>CNNs Architecture (8) - Rectified Linear units (ReLu) and Softmax</vt:lpstr>
      <vt:lpstr>No1 Multilayer Model</vt:lpstr>
      <vt:lpstr>No1 Multilayer Model</vt:lpstr>
      <vt:lpstr>No2 Multilayer Model</vt:lpstr>
      <vt:lpstr>No2 Multilayer Model</vt:lpstr>
      <vt:lpstr>No2 Multilayer Model</vt:lpstr>
      <vt:lpstr>No2 Multilayer Model</vt:lpstr>
      <vt:lpstr>No3 Multilayer Model</vt:lpstr>
      <vt:lpstr>No4 Multilayer Model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CIFAR-10</dc:title>
  <dc:creator>DevA</dc:creator>
  <cp:lastModifiedBy>Snow</cp:lastModifiedBy>
  <cp:revision>55</cp:revision>
  <dcterms:created xsi:type="dcterms:W3CDTF">2017-04-27T11:32:46Z</dcterms:created>
  <dcterms:modified xsi:type="dcterms:W3CDTF">2017-05-31T13:55:32Z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